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 одной из альтернативных версий впервые привычный пример диаграммы был предложен ещё в 1896 году польским экономистом и инженером Каролем Адамецким. </a:t>
            </a:r>
          </a:p>
          <a:p>
            <a:pPr/>
            <a:r>
              <a:t>Однако первый формат диаграммы был разработан в 1910 году Генри Л. Гантом, нанятым для того, чтобы управлять строительством судов, использовавшихся в первой мировой войне. Он разработал график для управления задачами, которые должны быть выполнены несколькими инженерами в течение определенного периода времени. Первоначальный шаблон: включал перечисление всех задач по проекту, назначал персональную ответственность за выполнение задачи, определял период, необходимый для завершения своей части деятельности исполнителем, отображал зависимость одной задачи от другой.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Диаграмму начали применять на других производствах при планировании инженерных сооружений государственного масштаба (при строительстве плотины Гувера в 1931 году). Изменение в первоначальный пример графика были внесены только почти 80 лет спустя (в нее были добавлены линии связи между задачами).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Диаграмма представляет собой полосы, сориентированные вдоль шкалы времени так, что конец и начало каждой полосы соответствует времени начала и конца работы по выполнению задачи. Длина диаграммы позволяет определить продолжительность произведённой работы. На другой (перпендикулярной) шкале выстраиваются выполняемые задачи.</a:t>
            </a:r>
          </a:p>
          <a:p>
            <a:pPr/>
            <a:r>
              <a:t>Между задачами существуют следующие типы связей:</a:t>
            </a:r>
          </a:p>
          <a:p>
            <a:pPr/>
            <a:r>
              <a:t>Независимое начало работы.</a:t>
            </a:r>
          </a:p>
          <a:p>
            <a:pPr/>
            <a:r>
              <a:t>Начало – начало. Операция № 2 начинается не ранее операции № 1.</a:t>
            </a:r>
          </a:p>
          <a:p>
            <a:pPr/>
            <a:r>
              <a:t>Начало – конец. Операция № 2 не может завершиться, пока не начнётся операция № 1.</a:t>
            </a:r>
          </a:p>
          <a:p>
            <a:pPr/>
            <a:r>
              <a:t>Конец – конец. Операция № 2 должна завершиться не раньше операции № 1.</a:t>
            </a:r>
          </a:p>
          <a:p>
            <a:pPr/>
            <a:r>
              <a:t>Конец – начало. Операция № 2 не начинается до завершения операции № 1.</a:t>
            </a:r>
          </a:p>
          <a:p>
            <a:pPr/>
            <a:r>
              <a:t>Связи между задачами – указатель последовательности и зависимости работ – на диаграмме изображаются в виде фигурных стрелок. Кроме обозначения связей, на гистограмме могут быть дополнительные информационные отметки: о совокупных задачах, о процентах завершения задачи, метка текущего момента, метки вех (веха - метка значимого момента, наступающего в ходе выполнения работ, общая граница нескольких задач. Веха не является календарной датой, но её сдвиг приводит к смещению сроков всего проекта).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Диаграмма Ганта — идеальный вариант для краткосрочных и долгосрочных проектов с небольшим количеством исполнителей (до 10 человек). Она хорошо подойдет малому и среднему бизнесу для структурирования своих процессов, фрилансерам, кроме того, ее удобно использовать для коммерческих предложений, смет и презентаций — заказчик наглядно видит стадии проекта и понимает действительные сроки реализации.		</a:t>
            </a:r>
            <a:br/>
            <a:r>
              <a:t>Самые популярные сферы, где сегодня применяют диаграммы:</a:t>
            </a:r>
          </a:p>
          <a:p>
            <a:pPr/>
            <a:r>
              <a:t>Разработка ПО и IT.</a:t>
            </a:r>
          </a:p>
          <a:p>
            <a:pPr/>
            <a:r>
              <a:t>Строительство.</a:t>
            </a:r>
          </a:p>
          <a:p>
            <a:pPr/>
            <a:r>
              <a:t>Маркетинг.</a:t>
            </a:r>
          </a:p>
          <a:p>
            <a:pPr/>
            <a:r>
              <a:t>Розничная торговля.</a:t>
            </a:r>
          </a:p>
          <a:p>
            <a:pPr/>
            <a:r>
              <a:t>Банки и другие финансовые учреждения.</a:t>
            </a:r>
          </a:p>
          <a:p>
            <a:pPr/>
            <a:r>
              <a:t>Страхование.</a:t>
            </a:r>
          </a:p>
          <a:p>
            <a:pPr/>
            <a:r>
              <a:t>Образование.</a:t>
            </a:r>
          </a:p>
          <a:p>
            <a:pPr/>
            <a:r>
              <a:t>Архитектура.</a:t>
            </a:r>
          </a:p>
          <a:p>
            <a:pPr/>
            <a:r>
              <a:t>Телекоммуникации.</a:t>
            </a:r>
          </a:p>
          <a:p>
            <a:pPr/>
            <a:r>
              <a:t>Здравоохранение.</a:t>
            </a:r>
          </a:p>
          <a:p>
            <a:pPr/>
            <a:r>
              <a:t>Государственный сектор.</a:t>
            </a:r>
          </a:p>
          <a:p>
            <a:pPr/>
            <a:r>
              <a:t>Консалтинговые компании.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Недостатки диаграмм Ганта</a:t>
            </a:r>
          </a:p>
          <a:p>
            <a:pPr/>
            <a:r>
              <a:t>Зависимость задач. Хотя программное обеспечение руководства проектом может показать зависимости графика как линии связи между задачами, показ большого количества зависимостей может привести к нечитабельности диаграммы. Нужно избегать многочисленного использования сетки в программном обеспечении в виду того, что она отвлекает внимание.</a:t>
            </a:r>
          </a:p>
          <a:p>
            <a:pPr/>
            <a:r>
              <a:t>Негибкость. Проекты не статичны, но учесть сдвиги в диаграмме невозможно. По этой причине диаграмма Ганта редко используется для масштабных проектов. Крупные проекты информационно и иллюстративно перегружают график Ганта, что считается одним из основных ограничений в его использовании. </a:t>
            </a:r>
          </a:p>
          <a:p>
            <a:pPr/>
            <a:r>
              <a:t>Сравнительно невысокая информационная плотность. Диаграмма Ганта не демонстрирует значимости, ресурсоёмкости и области действия работ, тк она ориентируется, главным образом, на менеджмент графика (времени).</a:t>
            </a:r>
          </a:p>
          <a:p>
            <a:pPr/>
          </a:p>
          <a:p>
            <a:pPr/>
            <a:r>
              <a:t>Преимущества диаграмм Ганта</a:t>
            </a:r>
          </a:p>
          <a:p>
            <a:pPr/>
            <a:r>
              <a:t>Графический обзор и наглядность - диаграмма Ганта визуализирует задачи, сроки их выполнения и все этапы проекта. Кроме того, с помощью средств диаграммы Ганта можно распределять ресурсы по задачам и рассчитывать бюджет. </a:t>
            </a:r>
          </a:p>
          <a:p>
            <a:pPr/>
            <a:r>
              <a:t>Оптимизация планирования и распределения задач – видна этапность и очередность работ.</a:t>
            </a:r>
          </a:p>
          <a:p>
            <a:pPr/>
            <a:r>
              <a:t>Приоритеты - диаграммы Ганта является хорошим презентационным инструментом, который показывает основные приоритеты проекта.</a:t>
            </a:r>
          </a:p>
          <a:p>
            <a:pPr/>
            <a:r>
              <a:t>Простота в реализации - могут быть легко построены и обновлены с помощью ПО и приложений. Диаграммы Ганта могут быть построены даже на обыкновенной бумаге или в Excel</a:t>
            </a:r>
          </a:p>
          <a:p>
            <a:pPr/>
            <a:r>
              <a:t>Простота в понимании - диаграмма Ганта содержит информацию в сжатом виде, при ее построении не используются запутанные таблицы и огромное количество текста.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1. Microsoft Excel.</a:t>
            </a:r>
            <a:r>
              <a:rPr b="0"/>
              <a:t> Все данные заносятся вручную.</a:t>
            </a:r>
            <a:endParaRPr b="0"/>
          </a:p>
          <a:p>
            <a:pPr/>
            <a:r>
              <a:t>+ : бесплатная и удобная программа, простая в применении, легко привести в соответствие с корпоративным стилем, есть возможность создать шаблон для дальнейшего использования. Подходит для небольших проектов.</a:t>
            </a:r>
          </a:p>
          <a:p>
            <a:pPr/>
            <a:r>
              <a:t>- : ограниченный функционал, для заполнения требуется много времени, при любом изменении в ходе работы неудобно обновлять всю диаграмму, риск сделать ошибку.</a:t>
            </a:r>
          </a:p>
          <a:p>
            <a:pPr>
              <a:defRPr b="1"/>
            </a:pPr>
            <a:r>
              <a:t>2. Google Таблицы</a:t>
            </a:r>
            <a:r>
              <a:rPr b="0"/>
              <a:t>. Подойдёт для систематизации небольших проектов, планирования личного рабочего времени.</a:t>
            </a:r>
            <a:endParaRPr b="0"/>
          </a:p>
          <a:p>
            <a:pPr/>
            <a:r>
              <a:t>+ :</a:t>
            </a:r>
            <a:r>
              <a:rPr b="1"/>
              <a:t> </a:t>
            </a:r>
            <a:r>
              <a:t>бесплатная, быстрая, простая программа, на построение диаграммы не уходит много времени, диаграмму легко изменять под свои потребности.</a:t>
            </a:r>
          </a:p>
          <a:p>
            <a:pPr/>
            <a:r>
              <a:t>- : ограниченный функционал; дополнительные факторы необходимо прописывать или отмечать отдельно.  </a:t>
            </a:r>
          </a:p>
          <a:p>
            <a:pPr>
              <a:defRPr b="1"/>
            </a:pPr>
            <a:r>
              <a:t>3. Microsoft Project.</a:t>
            </a:r>
            <a:r>
              <a:rPr b="0"/>
              <a:t> Специфический сервис для управления проектами, предоставляющий огромные возможности. Позволяет настраивать множество параметров – временные шкалы, установка дедлайна. Идеальный вариант для средних и крупных компаний.</a:t>
            </a:r>
          </a:p>
          <a:p>
            <a:pPr/>
            <a:r>
              <a:t>+ : богатый функционал, программа удобна в использовании благодаря встроенному шаблону, который требует минимум времени и усилий, диаграмму можно посмотреть в разных представлениях. </a:t>
            </a:r>
          </a:p>
          <a:p>
            <a:pPr/>
            <a:r>
              <a:t>- : высокая цена. Сложно освоить. </a:t>
            </a:r>
          </a:p>
          <a:p>
            <a:pPr>
              <a:defRPr b="1"/>
            </a:pPr>
            <a:r>
              <a:t>4. Smartsheet.</a:t>
            </a:r>
            <a:r>
              <a:rPr b="0"/>
              <a:t> Приложение удобно в использовании для крупных предприятий, работающих над масштабными проектами.</a:t>
            </a:r>
          </a:p>
          <a:p>
            <a:pPr/>
            <a:r>
              <a:t>+ : множество настроек, фильтры по задачам; графа с процентом выполнения по задаче; режим переключения между списком задач, календарём и диаграммой; много всплывающих подсказок, которые помогут разобраться в интерфейсе; интерфейс русифицирован; доступная цена.</a:t>
            </a:r>
          </a:p>
          <a:p>
            <a:pPr/>
            <a:r>
              <a:t>- : сложный функционал. </a:t>
            </a:r>
          </a:p>
          <a:p>
            <a:pPr>
              <a:defRPr b="1"/>
            </a:pPr>
            <a:r>
              <a:t>5. GanttPRO.</a:t>
            </a:r>
            <a:r>
              <a:rPr b="0"/>
              <a:t> Инструмент, ориентированный исключительно на построение диаграмм. Программа требует регистрации. Позволяет создавать и управлять одновременно несколькими проектами.</a:t>
            </a:r>
          </a:p>
          <a:p>
            <a:pPr/>
            <a:r>
              <a:t>+ : отличный функционал, возможность экспорта диаграммы, выбор индивидуальных шаблонов в зависимости от сферы деятельности. Невысокая стоимость.</a:t>
            </a:r>
          </a:p>
          <a:p>
            <a:pPr/>
            <a:r>
              <a:t>- : большие временные затраты на построение, высокий риск запутаться в проектах, если их больше трех.</a:t>
            </a:r>
            <a:br/>
            <a:r>
              <a:rPr b="1"/>
              <a:t>6. RealtimeBoard. </a:t>
            </a:r>
            <a:r>
              <a:t>В сервис можно войти через учётную запись Фейсбука или Гугла.</a:t>
            </a:r>
          </a:p>
          <a:p>
            <a:pPr/>
            <a:r>
              <a:t>+ : минимум действий для внедрения и активации, гибкость — элементы тянутся и перемещаются по доске, возможность делать пометки на стикерах, добавлять текст и объекты. Программа бесплатна для проектов с участием до 5 человек.</a:t>
            </a:r>
          </a:p>
          <a:p>
            <a:pPr/>
            <a:r>
              <a:t>- : нет привязки этапов друг к другу — в случае изменений продлевать или сокращать этапы придётся вручную.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Для проектов, в которых основным ресурсом является рабочее время исполнителей, улучшение диаграммы Ганта может быть в показе фактических затрат времени прямо поверх планируемой длительности задач. В организациях, в которых принята ежедневная отчетность сотрудников, такое графическое представление наглядно покажет равномерность работы, а заодно и заполнения отчетов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/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Автор и дата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презентации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Информация о факте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Уровень текста 1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lvl="4" marL="0" indent="1207008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b="1" spc="-110" sz="11000"/>
            </a:pPr>
            <a:r>
              <a:t>100 %
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Уровень текста 1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Авторство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Уровень текста 1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409446" defTabSz="1511769">
              <a:spcBef>
                <a:spcPts val="0"/>
              </a:spcBef>
              <a:buSzTx/>
              <a:buNone/>
              <a:defRPr spc="-105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«Важная цитата»
</a:t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Изображение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Автор и дата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Уровень текста 1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презентации 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21"/>
          </p:nvPr>
        </p:nvSpPr>
        <p:spPr>
          <a:xfrm>
            <a:off x="12052303" y="1270000"/>
            <a:ext cx="11188407" cy="1120988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Уровень текста 1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Текст пункта на слайде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Уровень текста 1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Текст пункта на слайде</a:t>
            </a:r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6380200" y="1263847"/>
            <a:ext cx="22529802" cy="1119347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Уровень текста 1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Уровень текста 1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Подзаголовок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Уровень текста 1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Темы повестки дня</a:t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Данилова Мария, Макаров Алексей…"/>
          <p:cNvSpPr txBox="1"/>
          <p:nvPr>
            <p:ph type="body" sz="quarter" idx="1"/>
          </p:nvPr>
        </p:nvSpPr>
        <p:spPr>
          <a:xfrm>
            <a:off x="1206499" y="11162494"/>
            <a:ext cx="21971002" cy="1313533"/>
          </a:xfrm>
          <a:prstGeom prst="rect">
            <a:avLst/>
          </a:prstGeom>
        </p:spPr>
        <p:txBody>
          <a:bodyPr/>
          <a:lstStyle/>
          <a:p>
            <a:pPr defTabSz="594359">
              <a:defRPr sz="2500"/>
            </a:pPr>
            <a:r>
              <a:t>Данилова Мария, Макаров Алексей</a:t>
            </a:r>
          </a:p>
          <a:p>
            <a:pPr defTabSz="594359">
              <a:defRPr sz="2500"/>
            </a:pPr>
            <a:r>
              <a:t>Студенты РГУ Нефти и Газа (НИУ) им. Губкина</a:t>
            </a:r>
          </a:p>
          <a:p>
            <a:pPr defTabSz="594359">
              <a:defRPr sz="2500"/>
            </a:pPr>
            <a:r>
              <a:t>Группа АА-19-05</a:t>
            </a:r>
          </a:p>
        </p:txBody>
      </p:sp>
      <p:sp>
        <p:nvSpPr>
          <p:cNvPr id="152" name="Генри Гантт"/>
          <p:cNvSpPr txBox="1"/>
          <p:nvPr>
            <p:ph type="title"/>
          </p:nvPr>
        </p:nvSpPr>
        <p:spPr>
          <a:xfrm>
            <a:off x="1206498" y="3696425"/>
            <a:ext cx="13579179" cy="4648202"/>
          </a:xfrm>
          <a:prstGeom prst="rect">
            <a:avLst/>
          </a:prstGeom>
        </p:spPr>
        <p:txBody>
          <a:bodyPr/>
          <a:lstStyle/>
          <a:p>
            <a:pPr>
              <a:defRPr spc="-300"/>
            </a:pPr>
            <a:r>
              <a:t>Диаграмма Ганта</a:t>
            </a:r>
            <a:br/>
          </a:p>
        </p:txBody>
      </p:sp>
      <p:pic>
        <p:nvPicPr>
          <p:cNvPr id="153" name="Изображение" descr="Изображение"/>
          <p:cNvPicPr>
            <a:picLocks noChangeAspect="1"/>
          </p:cNvPicPr>
          <p:nvPr/>
        </p:nvPicPr>
        <p:blipFill>
          <a:blip r:embed="rId2">
            <a:alphaModFix amt="74401"/>
            <a:extLst/>
          </a:blip>
          <a:stretch>
            <a:fillRect/>
          </a:stretch>
        </p:blipFill>
        <p:spPr>
          <a:xfrm>
            <a:off x="16686007" y="1754086"/>
            <a:ext cx="6264609" cy="62773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4" name="20.05.1861 - 23.11.1919"/>
          <p:cNvSpPr txBox="1"/>
          <p:nvPr/>
        </p:nvSpPr>
        <p:spPr>
          <a:xfrm>
            <a:off x="18022372" y="9360088"/>
            <a:ext cx="359187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20.05.1861 - 23.11.1919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Заголовок 1"/>
          <p:cNvSpPr txBox="1"/>
          <p:nvPr>
            <p:ph type="title"/>
          </p:nvPr>
        </p:nvSpPr>
        <p:spPr>
          <a:xfrm>
            <a:off x="471389" y="0"/>
            <a:ext cx="10501412" cy="2243418"/>
          </a:xfrm>
          <a:prstGeom prst="rect">
            <a:avLst/>
          </a:prstGeom>
        </p:spPr>
        <p:txBody>
          <a:bodyPr/>
          <a:lstStyle>
            <a:lvl1pPr>
              <a:defRPr spc="-300" sz="8800"/>
            </a:lvl1pPr>
          </a:lstStyle>
          <a:p>
            <a:pPr/>
            <a:r>
              <a:t>Этапы построения</a:t>
            </a:r>
          </a:p>
        </p:txBody>
      </p:sp>
      <p:sp>
        <p:nvSpPr>
          <p:cNvPr id="256" name="Зависимости"/>
          <p:cNvSpPr txBox="1"/>
          <p:nvPr/>
        </p:nvSpPr>
        <p:spPr>
          <a:xfrm>
            <a:off x="471389" y="2123096"/>
            <a:ext cx="22463456" cy="116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FFFF"/>
                </a:solidFill>
              </a:defRPr>
            </a:pPr>
            <a:r>
              <a:t>   1. Создайте таблицу проекта, содержащую поля «Название задачи», «Дата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начала», «Дата окончания» и «Длительность».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2. Постройте обычную линейчатую диаграмму Excel на базе данных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столбца «Дата начала».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3. Добавьте к диаграмме данные о продолжительности из столбца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«Длительность» («Выбрать данные» -</a:t>
            </a:r>
            <a:r>
              <a:t>&gt; </a:t>
            </a:r>
            <a:r>
              <a:t>«Добавить элементы легенды»).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4. Добавьте описания задач к диаграмме Ганта («Выбрать данные» -</a:t>
            </a:r>
            <a:r>
              <a:t>&gt;</a:t>
            </a:r>
            <a:r>
              <a:t>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«Изменить подписи горизонтальной оси» и выбрать диапазон с названиями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задач из соответствующего столбца).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5. Преобразуйте линейчатую диаграмму в диаграмму Ганта, для этого: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1) сделайте невидимыми лини диаграммы, соответствующие столбцу «Дата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начала»; 2) кликните по списку задач в левой части диаграммы и отметьте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в разделе «Параметры оси» «Обратный порядок категорий».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6. Отформатируйте диаграмму по своему усмотрению.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Простейшая диаграмма Ганта готова.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Заголовок 1"/>
          <p:cNvSpPr txBox="1"/>
          <p:nvPr>
            <p:ph type="title"/>
          </p:nvPr>
        </p:nvSpPr>
        <p:spPr>
          <a:xfrm>
            <a:off x="220377" y="-1"/>
            <a:ext cx="21384564" cy="2207561"/>
          </a:xfrm>
          <a:prstGeom prst="rect">
            <a:avLst/>
          </a:prstGeom>
        </p:spPr>
        <p:txBody>
          <a:bodyPr/>
          <a:lstStyle/>
          <a:p>
            <a:pPr>
              <a:defRPr spc="-300" sz="8800"/>
            </a:pPr>
            <a:r>
              <a:t>Построение диаграммы в </a:t>
            </a:r>
            <a:r>
              <a:t>Smartsheet</a:t>
            </a:r>
          </a:p>
        </p:txBody>
      </p:sp>
      <p:pic>
        <p:nvPicPr>
          <p:cNvPr id="259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rcRect l="0" t="11743" r="0" b="10522"/>
          <a:stretch>
            <a:fillRect/>
          </a:stretch>
        </p:blipFill>
        <p:spPr>
          <a:xfrm>
            <a:off x="0" y="2207558"/>
            <a:ext cx="24105511" cy="10540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Заголовок 1"/>
          <p:cNvSpPr txBox="1"/>
          <p:nvPr>
            <p:ph type="title"/>
          </p:nvPr>
        </p:nvSpPr>
        <p:spPr>
          <a:xfrm>
            <a:off x="471389" y="0"/>
            <a:ext cx="10501412" cy="2243418"/>
          </a:xfrm>
          <a:prstGeom prst="rect">
            <a:avLst/>
          </a:prstGeom>
        </p:spPr>
        <p:txBody>
          <a:bodyPr/>
          <a:lstStyle>
            <a:lvl1pPr>
              <a:defRPr spc="-300" sz="8800"/>
            </a:lvl1pPr>
          </a:lstStyle>
          <a:p>
            <a:pPr/>
            <a:r>
              <a:t>Этапы построения</a:t>
            </a:r>
          </a:p>
        </p:txBody>
      </p:sp>
      <p:sp>
        <p:nvSpPr>
          <p:cNvPr id="262" name="Зависимости"/>
          <p:cNvSpPr txBox="1"/>
          <p:nvPr/>
        </p:nvSpPr>
        <p:spPr>
          <a:xfrm>
            <a:off x="182153" y="2802800"/>
            <a:ext cx="23900284" cy="877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FFFF"/>
                </a:solidFill>
              </a:defRPr>
            </a:pPr>
            <a:r>
              <a:t>   1. Зарегистрируйтесь в системе, затем войдите в нее.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2. Нажмите «Файл» - «Создать» - «Проекты» - Шаблоны «Проект с диаграммой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Ганта и зависимостями».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3. Введите задачи в столбце «Имя задачи»,  даты начала и окончания каждой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задачи в столбцах «Дата начала» и «Дата окончания» (длительность вычисляется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Автоматически).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4. Для отображения зависимости задач проведите линии от одной горизонталь-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ной полоски соответствующей задачи к другой.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5. Настройте внешний вид диаграммы по своему усмотрению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   В отличие от Excel, в Smartsheet ничего форматировать не нужно: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форматирование меняется автоматически в соответствии с вводимыми данными.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таблиц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таблицы</a:t>
            </a:r>
          </a:p>
        </p:txBody>
      </p:sp>
      <p:pic>
        <p:nvPicPr>
          <p:cNvPr id="265" name="Снимок экрана 2020-09-27 в 17.39.20.png" descr="Снимок экрана 2020-09-27 в 17.39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096" y="2779722"/>
            <a:ext cx="12444779" cy="815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Снимок экрана 2020-09-27 в 17.40.26.png" descr="Снимок экрана 2020-09-27 в 17.40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8475" y="2779722"/>
            <a:ext cx="12444777" cy="8156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Этапы создан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Этапы создания</a:t>
            </a:r>
          </a:p>
        </p:txBody>
      </p:sp>
      <p:sp>
        <p:nvSpPr>
          <p:cNvPr id="269" name="Уровень текста 1…"/>
          <p:cNvSpPr txBox="1"/>
          <p:nvPr>
            <p:ph type="body" idx="21"/>
          </p:nvPr>
        </p:nvSpPr>
        <p:spPr>
          <a:xfrm>
            <a:off x="1206500" y="2692235"/>
            <a:ext cx="21971000" cy="981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Войти в аккаунт gmail </a:t>
            </a:r>
          </a:p>
          <a:p>
            <a:pPr/>
            <a:r>
              <a:t>Заполнить три столбца: задача, дата начала выполнения, дата завершения задачи</a:t>
            </a:r>
          </a:p>
          <a:p>
            <a:pPr/>
            <a:r>
              <a:t>Расставить порядковый номер дня в месяце и привести к формату даты</a:t>
            </a:r>
          </a:p>
          <a:p>
            <a:pPr/>
            <a:r>
              <a:t>Выделить область, где находится диаграмма Ганта, и написать булевое правило для конкретной даты</a:t>
            </a:r>
          </a:p>
          <a:p>
            <a:pPr/>
            <a:r>
              <a:t>В случае истинного значения функции из п. 4 - выполняем заливку клетки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/>
          <p:nvPr>
            <p:ph type="title"/>
          </p:nvPr>
        </p:nvSpPr>
        <p:spPr>
          <a:xfrm>
            <a:off x="1241000" y="220692"/>
            <a:ext cx="21971006" cy="1573604"/>
          </a:xfrm>
          <a:prstGeom prst="rect">
            <a:avLst/>
          </a:prstGeom>
        </p:spPr>
        <p:txBody>
          <a:bodyPr/>
          <a:lstStyle>
            <a:lvl1pPr>
              <a:defRPr spc="-300" sz="8800"/>
            </a:lvl1pPr>
          </a:lstStyle>
          <a:p>
            <a:pPr/>
            <a:r>
              <a:t>Усовершенствование диаграммы Ганта</a:t>
            </a:r>
          </a:p>
        </p:txBody>
      </p:sp>
      <p:pic>
        <p:nvPicPr>
          <p:cNvPr id="272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551" y="4637296"/>
            <a:ext cx="13419677" cy="66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Зависимости"/>
          <p:cNvSpPr txBox="1"/>
          <p:nvPr/>
        </p:nvSpPr>
        <p:spPr>
          <a:xfrm>
            <a:off x="14250838" y="5116988"/>
            <a:ext cx="9834114" cy="5151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Показ фактических затрат времени прямо поверх планируемой длительности задач. Такое графическое представление наглядно покажет равномерность работы и заполнения отчетов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Кто такой Генри Лоренс Гантт?"/>
          <p:cNvSpPr txBox="1"/>
          <p:nvPr>
            <p:ph type="title"/>
          </p:nvPr>
        </p:nvSpPr>
        <p:spPr>
          <a:xfrm>
            <a:off x="3723177" y="625975"/>
            <a:ext cx="1647765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Кто такой Генри Лоренс Гантт?</a:t>
            </a:r>
          </a:p>
        </p:txBody>
      </p:sp>
      <p:sp>
        <p:nvSpPr>
          <p:cNvPr id="157" name="Генри Лоренс Гантт - знаменитый американский ученый, основной предмет изучения - менеджмент.…"/>
          <p:cNvSpPr txBox="1"/>
          <p:nvPr>
            <p:ph type="body" sz="half" idx="1"/>
          </p:nvPr>
        </p:nvSpPr>
        <p:spPr>
          <a:xfrm>
            <a:off x="425460" y="3035706"/>
            <a:ext cx="12332410" cy="9542919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defTabSz="2438337">
              <a:lnSpc>
                <a:spcPct val="90000"/>
              </a:lnSpc>
              <a:spcBef>
                <a:spcPts val="4500"/>
              </a:spcBef>
              <a:defRPr b="0" sz="4900"/>
            </a:pPr>
            <a:r>
              <a:t>    </a:t>
            </a:r>
            <a:r>
              <a:rPr sz="4400"/>
              <a:t>Генри Лоренс Гантт - знаменитый американский ученый, основной предмет изучения - менеджмент.</a:t>
            </a:r>
          </a:p>
          <a:p>
            <a:pPr defTabSz="2438337">
              <a:lnSpc>
                <a:spcPct val="90000"/>
              </a:lnSpc>
              <a:spcBef>
                <a:spcPts val="4500"/>
              </a:spcBef>
              <a:defRPr b="0" sz="4400"/>
            </a:pPr>
            <a:r>
              <a:t>    На примере постройки кораблей во время Первой мировой войны и предложил свою диаграмму, состоящую из отрезков (задач) и точек (завершающих задач или вех), как средство для представления длительности и последовательности задач в проекте.</a:t>
            </a:r>
          </a:p>
        </p:txBody>
      </p:sp>
      <p:pic>
        <p:nvPicPr>
          <p:cNvPr id="15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3199" y="5212822"/>
            <a:ext cx="8804551" cy="5188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Основное достижение"/>
          <p:cNvSpPr txBox="1"/>
          <p:nvPr>
            <p:ph type="title"/>
          </p:nvPr>
        </p:nvSpPr>
        <p:spPr>
          <a:xfrm>
            <a:off x="3794423" y="728213"/>
            <a:ext cx="17547327" cy="1433164"/>
          </a:xfrm>
          <a:prstGeom prst="rect">
            <a:avLst/>
          </a:prstGeom>
        </p:spPr>
        <p:txBody>
          <a:bodyPr/>
          <a:lstStyle/>
          <a:p>
            <a:pPr defTabSz="1536152">
              <a:defRPr spc="-126" sz="4788"/>
            </a:pPr>
            <a:r>
              <a:t>История создания диаграммы Ганта</a:t>
            </a:r>
            <a:br/>
          </a:p>
        </p:txBody>
      </p:sp>
      <p:sp>
        <p:nvSpPr>
          <p:cNvPr id="161" name="История диаграммы Диаграмма Ганта (также ленточная диаграмма, график Ганта) — это популярный тип столбчатых диаграмм (гистограмм), который используется для иллюстрации плана, графика работ по какому-либо проекту. Является одним из методов планирования пр"/>
          <p:cNvSpPr txBox="1"/>
          <p:nvPr>
            <p:ph type="body" idx="1"/>
          </p:nvPr>
        </p:nvSpPr>
        <p:spPr>
          <a:xfrm>
            <a:off x="310028" y="2368711"/>
            <a:ext cx="13519778" cy="9899340"/>
          </a:xfrm>
          <a:prstGeom prst="rect">
            <a:avLst/>
          </a:prstGeom>
        </p:spPr>
        <p:txBody>
          <a:bodyPr lIns="50800" tIns="50800" rIns="50800" bIns="50800"/>
          <a:lstStyle/>
          <a:p>
            <a:pPr algn="just" defTabSz="1999437">
              <a:lnSpc>
                <a:spcPct val="90000"/>
              </a:lnSpc>
              <a:spcBef>
                <a:spcPts val="3600"/>
              </a:spcBef>
              <a:defRPr b="0" sz="3600"/>
            </a:pPr>
            <a:r>
              <a:t>    </a:t>
            </a:r>
          </a:p>
          <a:p>
            <a:pPr defTabSz="1999437">
              <a:lnSpc>
                <a:spcPct val="90000"/>
              </a:lnSpc>
              <a:spcBef>
                <a:spcPts val="3600"/>
              </a:spcBef>
              <a:defRPr b="0" sz="3700"/>
            </a:pPr>
            <a:r>
              <a:t>Диаграмма Ганта (Gantt chart, ленточная диаграмма) — популярный тип столбчатых или линейных диаграмм (гистограмм), использующихся для визуализации планирования проектов и управления задачами.  Главное предназначение диаграммы — упорядочить задачи, сгруппировать их по датам - помогает повысить производительность рабочих процессов и обеспечить их своевременное выполнение. </a:t>
            </a:r>
            <a:endParaRPr sz="4000"/>
          </a:p>
          <a:p>
            <a:pPr defTabSz="2438337">
              <a:lnSpc>
                <a:spcPct val="90000"/>
              </a:lnSpc>
              <a:spcBef>
                <a:spcPts val="4500"/>
              </a:spcBef>
              <a:defRPr b="0" sz="3700"/>
            </a:pPr>
            <a:r>
              <a:t>По одной из альтернативных версий впервые привычный пример диаграммы был предложен ещё в 1896 году польским экономистом и инженером Каролем Адамецким. </a:t>
            </a:r>
            <a:endParaRPr sz="4400"/>
          </a:p>
          <a:p>
            <a:pPr defTabSz="2438337">
              <a:lnSpc>
                <a:spcPct val="90000"/>
              </a:lnSpc>
              <a:spcBef>
                <a:spcPts val="4500"/>
              </a:spcBef>
              <a:defRPr b="0" sz="3700"/>
            </a:pPr>
            <a:r>
              <a:t>Однако первый формат диаграммы был разработан в 1910 году Генри Л. Гантом, нанятым для того, чтобы управлять строительством судов, использовавшихся в первой мировой войне. </a:t>
            </a:r>
          </a:p>
        </p:txBody>
      </p:sp>
      <p:pic>
        <p:nvPicPr>
          <p:cNvPr id="162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l="36294" t="25103" r="3021" b="3364"/>
          <a:stretch>
            <a:fillRect/>
          </a:stretch>
        </p:blipFill>
        <p:spPr>
          <a:xfrm>
            <a:off x="15003994" y="4715985"/>
            <a:ext cx="8614214" cy="560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Крупные проекты"/>
          <p:cNvSpPr txBox="1"/>
          <p:nvPr>
            <p:ph type="title"/>
          </p:nvPr>
        </p:nvSpPr>
        <p:spPr>
          <a:xfrm>
            <a:off x="7464880" y="813800"/>
            <a:ext cx="10111358" cy="1434950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Крупные проекты</a:t>
            </a:r>
          </a:p>
        </p:txBody>
      </p:sp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400" y="3845307"/>
            <a:ext cx="9744561" cy="6025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13057" y="3803308"/>
            <a:ext cx="9744561" cy="610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Плотина Гувера"/>
          <p:cNvSpPr txBox="1"/>
          <p:nvPr/>
        </p:nvSpPr>
        <p:spPr>
          <a:xfrm>
            <a:off x="4076192" y="10096550"/>
            <a:ext cx="3674975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Плотина Гувера </a:t>
            </a:r>
          </a:p>
        </p:txBody>
      </p:sp>
      <p:sp>
        <p:nvSpPr>
          <p:cNvPr id="170" name="Система межштатных автомагистралей США"/>
          <p:cNvSpPr txBox="1"/>
          <p:nvPr/>
        </p:nvSpPr>
        <p:spPr>
          <a:xfrm>
            <a:off x="13513057" y="10124250"/>
            <a:ext cx="990569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Система межштатных автомагистралей США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Рассмотрим подробнее на примере"/>
          <p:cNvSpPr txBox="1"/>
          <p:nvPr>
            <p:ph type="title"/>
          </p:nvPr>
        </p:nvSpPr>
        <p:spPr>
          <a:xfrm>
            <a:off x="7055208" y="400410"/>
            <a:ext cx="11319056" cy="1435101"/>
          </a:xfrm>
          <a:prstGeom prst="rect">
            <a:avLst/>
          </a:prstGeom>
        </p:spPr>
        <p:txBody>
          <a:bodyPr/>
          <a:lstStyle>
            <a:lvl1pPr defTabSz="1755604">
              <a:defRPr spc="-199" sz="6100"/>
            </a:lvl1pPr>
          </a:lstStyle>
          <a:p>
            <a:pPr/>
            <a:r>
              <a:t>Структура диаграммы Ганта</a:t>
            </a:r>
          </a:p>
        </p:txBody>
      </p:sp>
      <p:sp>
        <p:nvSpPr>
          <p:cNvPr id="175" name="Полосы, вдоль оси времени…"/>
          <p:cNvSpPr txBox="1"/>
          <p:nvPr>
            <p:ph type="body" sz="half" idx="1"/>
          </p:nvPr>
        </p:nvSpPr>
        <p:spPr>
          <a:xfrm>
            <a:off x="722788" y="2478728"/>
            <a:ext cx="9713105" cy="9920882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3600"/>
            </a:pPr>
            <a:r>
              <a:t>Конец и начало каждой полосы, сориен- тированной вдоль шкалы времени, - время начала и конца работы. </a:t>
            </a:r>
            <a:endParaRPr sz="4800"/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3600"/>
            </a:pPr>
            <a:r>
              <a:t>Длина диаграммы - продолжительность произведённой работы. 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3600"/>
            </a:pPr>
            <a:r>
              <a:t>Перпендикулярная шкала - выполняемые задачи.</a:t>
            </a:r>
            <a:endParaRPr sz="4800"/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3600"/>
            </a:pPr>
            <a:r>
              <a:t>Связи между задачами - фигурные стрелки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3600"/>
            </a:pPr>
            <a:r>
              <a:t>Веха - метка значимого момента в ходе работы </a:t>
            </a:r>
            <a:endParaRPr sz="4800"/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3600"/>
            </a:pPr>
            <a:r>
              <a:t>Сдвиг вехи - сдвиг проекта</a:t>
            </a:r>
          </a:p>
        </p:txBody>
      </p:sp>
      <p:pic>
        <p:nvPicPr>
          <p:cNvPr id="176" name="Изображение" descr="Изображение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5757" t="34855" r="5757" b="20645"/>
          <a:stretch>
            <a:fillRect/>
          </a:stretch>
        </p:blipFill>
        <p:spPr>
          <a:xfrm>
            <a:off x="11117146" y="4718732"/>
            <a:ext cx="12731059" cy="479561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Овал 5"/>
          <p:cNvGrpSpPr/>
          <p:nvPr/>
        </p:nvGrpSpPr>
        <p:grpSpPr>
          <a:xfrm>
            <a:off x="2480678" y="1749018"/>
            <a:ext cx="3364303" cy="1529201"/>
            <a:chOff x="0" y="0"/>
            <a:chExt cx="3364302" cy="1529200"/>
          </a:xfrm>
        </p:grpSpPr>
        <p:sp>
          <p:nvSpPr>
            <p:cNvPr id="180" name="Овал"/>
            <p:cNvSpPr/>
            <p:nvPr/>
          </p:nvSpPr>
          <p:spPr>
            <a:xfrm>
              <a:off x="-1" y="-1"/>
              <a:ext cx="3364304" cy="15292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1" name="Разработка ПО и ИТ"/>
            <p:cNvSpPr txBox="1"/>
            <p:nvPr/>
          </p:nvSpPr>
          <p:spPr>
            <a:xfrm>
              <a:off x="492690" y="224393"/>
              <a:ext cx="2378922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Разработка ПО и ИТ</a:t>
              </a:r>
            </a:p>
          </p:txBody>
        </p:sp>
      </p:grpSp>
      <p:grpSp>
        <p:nvGrpSpPr>
          <p:cNvPr id="185" name="Овал 6"/>
          <p:cNvGrpSpPr/>
          <p:nvPr/>
        </p:nvGrpSpPr>
        <p:grpSpPr>
          <a:xfrm>
            <a:off x="12863168" y="11276737"/>
            <a:ext cx="4367843" cy="1080412"/>
            <a:chOff x="0" y="0"/>
            <a:chExt cx="4367841" cy="1080411"/>
          </a:xfrm>
        </p:grpSpPr>
        <p:sp>
          <p:nvSpPr>
            <p:cNvPr id="183" name="Овал"/>
            <p:cNvSpPr/>
            <p:nvPr/>
          </p:nvSpPr>
          <p:spPr>
            <a:xfrm>
              <a:off x="0" y="121839"/>
              <a:ext cx="4367842" cy="8367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4" name="Строительство"/>
            <p:cNvSpPr txBox="1"/>
            <p:nvPr/>
          </p:nvSpPr>
          <p:spPr>
            <a:xfrm>
              <a:off x="639655" y="-1"/>
              <a:ext cx="3088531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Строительство</a:t>
              </a:r>
            </a:p>
          </p:txBody>
        </p:sp>
      </p:grpSp>
      <p:grpSp>
        <p:nvGrpSpPr>
          <p:cNvPr id="188" name="Овал 7"/>
          <p:cNvGrpSpPr/>
          <p:nvPr/>
        </p:nvGrpSpPr>
        <p:grpSpPr>
          <a:xfrm>
            <a:off x="7291941" y="11398577"/>
            <a:ext cx="3657601" cy="836733"/>
            <a:chOff x="0" y="0"/>
            <a:chExt cx="3657600" cy="836731"/>
          </a:xfrm>
        </p:grpSpPr>
        <p:sp>
          <p:nvSpPr>
            <p:cNvPr id="186" name="Овал"/>
            <p:cNvSpPr/>
            <p:nvPr/>
          </p:nvSpPr>
          <p:spPr>
            <a:xfrm>
              <a:off x="0" y="0"/>
              <a:ext cx="3657600" cy="83673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7" name="Маркетинг"/>
            <p:cNvSpPr txBox="1"/>
            <p:nvPr/>
          </p:nvSpPr>
          <p:spPr>
            <a:xfrm>
              <a:off x="535642" y="125810"/>
              <a:ext cx="2586316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Маркетинг</a:t>
              </a:r>
            </a:p>
          </p:txBody>
        </p:sp>
      </p:grpSp>
      <p:grpSp>
        <p:nvGrpSpPr>
          <p:cNvPr id="191" name="Овал 8"/>
          <p:cNvGrpSpPr/>
          <p:nvPr/>
        </p:nvGrpSpPr>
        <p:grpSpPr>
          <a:xfrm>
            <a:off x="7455843" y="834368"/>
            <a:ext cx="3329799" cy="1529202"/>
            <a:chOff x="0" y="0"/>
            <a:chExt cx="3329797" cy="1529200"/>
          </a:xfrm>
        </p:grpSpPr>
        <p:sp>
          <p:nvSpPr>
            <p:cNvPr id="189" name="Овал"/>
            <p:cNvSpPr/>
            <p:nvPr/>
          </p:nvSpPr>
          <p:spPr>
            <a:xfrm>
              <a:off x="0" y="-1"/>
              <a:ext cx="3329798" cy="15292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0" name="Розничная торговля"/>
            <p:cNvSpPr txBox="1"/>
            <p:nvPr/>
          </p:nvSpPr>
          <p:spPr>
            <a:xfrm>
              <a:off x="487637" y="224393"/>
              <a:ext cx="2354523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Розничная торговля</a:t>
              </a:r>
            </a:p>
          </p:txBody>
        </p:sp>
      </p:grpSp>
      <p:grpSp>
        <p:nvGrpSpPr>
          <p:cNvPr id="194" name="Овал 10"/>
          <p:cNvGrpSpPr/>
          <p:nvPr/>
        </p:nvGrpSpPr>
        <p:grpSpPr>
          <a:xfrm>
            <a:off x="2014014" y="10708462"/>
            <a:ext cx="3364303" cy="836733"/>
            <a:chOff x="0" y="0"/>
            <a:chExt cx="3364302" cy="836731"/>
          </a:xfrm>
        </p:grpSpPr>
        <p:sp>
          <p:nvSpPr>
            <p:cNvPr id="192" name="Овал"/>
            <p:cNvSpPr/>
            <p:nvPr/>
          </p:nvSpPr>
          <p:spPr>
            <a:xfrm>
              <a:off x="-1" y="0"/>
              <a:ext cx="3364304" cy="83673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3" name="Банки"/>
            <p:cNvSpPr txBox="1"/>
            <p:nvPr/>
          </p:nvSpPr>
          <p:spPr>
            <a:xfrm>
              <a:off x="492690" y="125810"/>
              <a:ext cx="2378922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Банки</a:t>
              </a:r>
            </a:p>
          </p:txBody>
        </p:sp>
      </p:grpSp>
      <p:grpSp>
        <p:nvGrpSpPr>
          <p:cNvPr id="197" name="Овал 11"/>
          <p:cNvGrpSpPr/>
          <p:nvPr/>
        </p:nvGrpSpPr>
        <p:grpSpPr>
          <a:xfrm>
            <a:off x="18356757" y="9749890"/>
            <a:ext cx="3660477" cy="1080413"/>
            <a:chOff x="0" y="0"/>
            <a:chExt cx="3660476" cy="1080411"/>
          </a:xfrm>
        </p:grpSpPr>
        <p:sp>
          <p:nvSpPr>
            <p:cNvPr id="195" name="Овал"/>
            <p:cNvSpPr/>
            <p:nvPr/>
          </p:nvSpPr>
          <p:spPr>
            <a:xfrm>
              <a:off x="0" y="121839"/>
              <a:ext cx="3660477" cy="8367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6" name="Страхование"/>
            <p:cNvSpPr txBox="1"/>
            <p:nvPr/>
          </p:nvSpPr>
          <p:spPr>
            <a:xfrm>
              <a:off x="536064" y="-1"/>
              <a:ext cx="2588348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Страхование</a:t>
              </a:r>
            </a:p>
          </p:txBody>
        </p:sp>
      </p:grpSp>
      <p:grpSp>
        <p:nvGrpSpPr>
          <p:cNvPr id="200" name="Овал 12"/>
          <p:cNvGrpSpPr/>
          <p:nvPr/>
        </p:nvGrpSpPr>
        <p:grpSpPr>
          <a:xfrm>
            <a:off x="18890155" y="6012670"/>
            <a:ext cx="3743867" cy="1080412"/>
            <a:chOff x="0" y="0"/>
            <a:chExt cx="3743866" cy="1080411"/>
          </a:xfrm>
        </p:grpSpPr>
        <p:sp>
          <p:nvSpPr>
            <p:cNvPr id="198" name="Овал"/>
            <p:cNvSpPr/>
            <p:nvPr/>
          </p:nvSpPr>
          <p:spPr>
            <a:xfrm>
              <a:off x="0" y="121839"/>
              <a:ext cx="3743867" cy="8367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9" name="Образование"/>
            <p:cNvSpPr txBox="1"/>
            <p:nvPr/>
          </p:nvSpPr>
          <p:spPr>
            <a:xfrm>
              <a:off x="548276" y="-1"/>
              <a:ext cx="2647314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Образование</a:t>
              </a:r>
            </a:p>
          </p:txBody>
        </p:sp>
      </p:grpSp>
      <p:grpSp>
        <p:nvGrpSpPr>
          <p:cNvPr id="203" name="Овал 13"/>
          <p:cNvGrpSpPr/>
          <p:nvPr/>
        </p:nvGrpSpPr>
        <p:grpSpPr>
          <a:xfrm>
            <a:off x="1753783" y="6040139"/>
            <a:ext cx="3884764" cy="836733"/>
            <a:chOff x="0" y="0"/>
            <a:chExt cx="3884762" cy="836731"/>
          </a:xfrm>
        </p:grpSpPr>
        <p:sp>
          <p:nvSpPr>
            <p:cNvPr id="201" name="Овал"/>
            <p:cNvSpPr/>
            <p:nvPr/>
          </p:nvSpPr>
          <p:spPr>
            <a:xfrm>
              <a:off x="-1" y="0"/>
              <a:ext cx="3884764" cy="83673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2" name="Архитектура"/>
            <p:cNvSpPr txBox="1"/>
            <p:nvPr/>
          </p:nvSpPr>
          <p:spPr>
            <a:xfrm>
              <a:off x="568909" y="125810"/>
              <a:ext cx="2746944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Архитектура</a:t>
              </a:r>
            </a:p>
          </p:txBody>
        </p:sp>
      </p:grpSp>
      <p:grpSp>
        <p:nvGrpSpPr>
          <p:cNvPr id="206" name="Овал 14"/>
          <p:cNvGrpSpPr/>
          <p:nvPr/>
        </p:nvGrpSpPr>
        <p:grpSpPr>
          <a:xfrm>
            <a:off x="12161553" y="976727"/>
            <a:ext cx="4091797" cy="1529202"/>
            <a:chOff x="0" y="0"/>
            <a:chExt cx="4091795" cy="1529200"/>
          </a:xfrm>
        </p:grpSpPr>
        <p:sp>
          <p:nvSpPr>
            <p:cNvPr id="204" name="Овал"/>
            <p:cNvSpPr/>
            <p:nvPr/>
          </p:nvSpPr>
          <p:spPr>
            <a:xfrm>
              <a:off x="0" y="-1"/>
              <a:ext cx="4091796" cy="15292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5" name="Государственный сектор"/>
            <p:cNvSpPr txBox="1"/>
            <p:nvPr/>
          </p:nvSpPr>
          <p:spPr>
            <a:xfrm>
              <a:off x="599229" y="224393"/>
              <a:ext cx="2893337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Государственный сектор</a:t>
              </a:r>
            </a:p>
          </p:txBody>
        </p:sp>
      </p:grpSp>
      <p:grpSp>
        <p:nvGrpSpPr>
          <p:cNvPr id="209" name="Овал 15"/>
          <p:cNvGrpSpPr/>
          <p:nvPr/>
        </p:nvGrpSpPr>
        <p:grpSpPr>
          <a:xfrm>
            <a:off x="18145410" y="1810604"/>
            <a:ext cx="3364303" cy="1529202"/>
            <a:chOff x="0" y="0"/>
            <a:chExt cx="3364302" cy="1529200"/>
          </a:xfrm>
        </p:grpSpPr>
        <p:sp>
          <p:nvSpPr>
            <p:cNvPr id="207" name="Овал"/>
            <p:cNvSpPr/>
            <p:nvPr/>
          </p:nvSpPr>
          <p:spPr>
            <a:xfrm>
              <a:off x="-1" y="-1"/>
              <a:ext cx="3364304" cy="15292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8" name="Здравоохранение"/>
            <p:cNvSpPr txBox="1"/>
            <p:nvPr/>
          </p:nvSpPr>
          <p:spPr>
            <a:xfrm>
              <a:off x="492690" y="224393"/>
              <a:ext cx="2378922" cy="1080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Здравоохранение</a:t>
              </a:r>
            </a:p>
          </p:txBody>
        </p:sp>
      </p:grpSp>
      <p:sp>
        <p:nvSpPr>
          <p:cNvPr id="210" name="Прямоугольник 16"/>
          <p:cNvSpPr/>
          <p:nvPr/>
        </p:nvSpPr>
        <p:spPr>
          <a:xfrm>
            <a:off x="9120740" y="4375162"/>
            <a:ext cx="5894718" cy="4166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6600">
                <a:ln w="22225" cap="flat">
                  <a:solidFill>
                    <a:schemeClr val="accent2"/>
                  </a:solidFill>
                  <a:prstDash val="solid"/>
                  <a:round/>
                </a:ln>
                <a:solidFill>
                  <a:srgbClr val="8E8E8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Сферы применения диаграмм Ганта</a:t>
            </a:r>
          </a:p>
        </p:txBody>
      </p:sp>
      <p:sp>
        <p:nvSpPr>
          <p:cNvPr id="221" name="Прямая со стрелкой 21"/>
          <p:cNvSpPr/>
          <p:nvPr/>
        </p:nvSpPr>
        <p:spPr>
          <a:xfrm>
            <a:off x="9120742" y="1598969"/>
            <a:ext cx="2947358" cy="2776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2" name="Прямая со стрелкой 23"/>
          <p:cNvSpPr/>
          <p:nvPr/>
        </p:nvSpPr>
        <p:spPr>
          <a:xfrm>
            <a:off x="12068099" y="1741327"/>
            <a:ext cx="2139353" cy="2633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13" name="Прямая со стрелкой 25"/>
          <p:cNvSpPr/>
          <p:nvPr/>
        </p:nvSpPr>
        <p:spPr>
          <a:xfrm flipV="1">
            <a:off x="15047087" y="3339803"/>
            <a:ext cx="4780474" cy="103608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3" name="Прямая со стрелкой 27"/>
          <p:cNvSpPr/>
          <p:nvPr/>
        </p:nvSpPr>
        <p:spPr>
          <a:xfrm>
            <a:off x="15028225" y="5116629"/>
            <a:ext cx="4410015" cy="1104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15" name="Прямая со стрелкой 29"/>
          <p:cNvSpPr/>
          <p:nvPr/>
        </p:nvSpPr>
        <p:spPr>
          <a:xfrm>
            <a:off x="15015457" y="8541127"/>
            <a:ext cx="5171539" cy="133060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Прямая со стрелкой 31"/>
          <p:cNvSpPr/>
          <p:nvPr/>
        </p:nvSpPr>
        <p:spPr>
          <a:xfrm>
            <a:off x="12068098" y="8541126"/>
            <a:ext cx="2978990" cy="279470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Прямая со стрелкой 33"/>
          <p:cNvSpPr/>
          <p:nvPr/>
        </p:nvSpPr>
        <p:spPr>
          <a:xfrm flipH="1">
            <a:off x="9435606" y="8541126"/>
            <a:ext cx="2632494" cy="285745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Прямая со стрелкой 35"/>
          <p:cNvSpPr/>
          <p:nvPr/>
        </p:nvSpPr>
        <p:spPr>
          <a:xfrm flipH="1">
            <a:off x="3696165" y="8509754"/>
            <a:ext cx="5424576" cy="219870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Прямая со стрелкой 37"/>
          <p:cNvSpPr/>
          <p:nvPr/>
        </p:nvSpPr>
        <p:spPr>
          <a:xfrm>
            <a:off x="4967194" y="5111768"/>
            <a:ext cx="4140847" cy="1030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0" name="Прямая со стрелкой 39"/>
          <p:cNvSpPr/>
          <p:nvPr/>
        </p:nvSpPr>
        <p:spPr>
          <a:xfrm flipH="1" flipV="1">
            <a:off x="5638546" y="2897799"/>
            <a:ext cx="3482194" cy="147808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Достоинства и недостатки"/>
          <p:cNvSpPr txBox="1"/>
          <p:nvPr>
            <p:ph type="title"/>
          </p:nvPr>
        </p:nvSpPr>
        <p:spPr>
          <a:xfrm>
            <a:off x="5097181" y="684084"/>
            <a:ext cx="14410019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Достоинства и недостатки</a:t>
            </a:r>
          </a:p>
        </p:txBody>
      </p:sp>
      <p:sp>
        <p:nvSpPr>
          <p:cNvPr id="229" name="Знак умножения"/>
          <p:cNvSpPr/>
          <p:nvPr/>
        </p:nvSpPr>
        <p:spPr>
          <a:xfrm>
            <a:off x="930696" y="4544896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" name="Зависимости"/>
          <p:cNvSpPr txBox="1"/>
          <p:nvPr/>
        </p:nvSpPr>
        <p:spPr>
          <a:xfrm>
            <a:off x="2614624" y="4741371"/>
            <a:ext cx="570189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Зависимост</a:t>
            </a:r>
            <a:r>
              <a:t>ь задач</a:t>
            </a:r>
          </a:p>
        </p:txBody>
      </p:sp>
      <p:sp>
        <p:nvSpPr>
          <p:cNvPr id="231" name="Знак умножения"/>
          <p:cNvSpPr/>
          <p:nvPr/>
        </p:nvSpPr>
        <p:spPr>
          <a:xfrm>
            <a:off x="904762" y="9476061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Отсутствие гибкости"/>
          <p:cNvSpPr txBox="1"/>
          <p:nvPr/>
        </p:nvSpPr>
        <p:spPr>
          <a:xfrm>
            <a:off x="2740485" y="9344866"/>
            <a:ext cx="8641385" cy="153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Невысокая информационная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плотность</a:t>
            </a:r>
          </a:p>
        </p:txBody>
      </p:sp>
      <p:sp>
        <p:nvSpPr>
          <p:cNvPr id="233" name="Декоративная галочка"/>
          <p:cNvSpPr/>
          <p:nvPr/>
        </p:nvSpPr>
        <p:spPr>
          <a:xfrm>
            <a:off x="12551481" y="3443908"/>
            <a:ext cx="1301515" cy="1236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Графический обзор"/>
          <p:cNvSpPr txBox="1"/>
          <p:nvPr/>
        </p:nvSpPr>
        <p:spPr>
          <a:xfrm>
            <a:off x="13980711" y="3896488"/>
            <a:ext cx="1011052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Графический обзор</a:t>
            </a:r>
            <a:r>
              <a:t> и наглядность</a:t>
            </a:r>
          </a:p>
        </p:txBody>
      </p:sp>
      <p:sp>
        <p:nvSpPr>
          <p:cNvPr id="235" name="Декоративная галочка"/>
          <p:cNvSpPr/>
          <p:nvPr/>
        </p:nvSpPr>
        <p:spPr>
          <a:xfrm>
            <a:off x="12551481" y="5737765"/>
            <a:ext cx="1301514" cy="123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Приоритеты"/>
          <p:cNvSpPr txBox="1"/>
          <p:nvPr/>
        </p:nvSpPr>
        <p:spPr>
          <a:xfrm>
            <a:off x="14258392" y="8326083"/>
            <a:ext cx="363474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Приоритеты</a:t>
            </a:r>
          </a:p>
        </p:txBody>
      </p:sp>
      <p:sp>
        <p:nvSpPr>
          <p:cNvPr id="237" name="Приоритеты"/>
          <p:cNvSpPr txBox="1"/>
          <p:nvPr/>
        </p:nvSpPr>
        <p:spPr>
          <a:xfrm>
            <a:off x="14258391" y="5590009"/>
            <a:ext cx="8882788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FFFF"/>
                </a:solidFill>
              </a:defRPr>
            </a:pPr>
            <a:r>
              <a:t>Оптимизация планирования и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распределения задач </a:t>
            </a:r>
          </a:p>
        </p:txBody>
      </p:sp>
      <p:sp>
        <p:nvSpPr>
          <p:cNvPr id="238" name="Декоративная галочка"/>
          <p:cNvSpPr/>
          <p:nvPr/>
        </p:nvSpPr>
        <p:spPr>
          <a:xfrm>
            <a:off x="12763298" y="10526238"/>
            <a:ext cx="1301514" cy="123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9" name="Декоративная галочка"/>
          <p:cNvSpPr/>
          <p:nvPr/>
        </p:nvSpPr>
        <p:spPr>
          <a:xfrm>
            <a:off x="12551480" y="7925885"/>
            <a:ext cx="1301514" cy="1236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0" name="Приоритеты"/>
          <p:cNvSpPr txBox="1"/>
          <p:nvPr/>
        </p:nvSpPr>
        <p:spPr>
          <a:xfrm>
            <a:off x="14674699" y="10378482"/>
            <a:ext cx="7040576" cy="153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Простота в реализации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и понимании</a:t>
            </a:r>
          </a:p>
        </p:txBody>
      </p:sp>
      <p:sp>
        <p:nvSpPr>
          <p:cNvPr id="241" name="Знак умножения"/>
          <p:cNvSpPr/>
          <p:nvPr/>
        </p:nvSpPr>
        <p:spPr>
          <a:xfrm>
            <a:off x="960861" y="7177761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Отсутствие гибкости"/>
          <p:cNvSpPr txBox="1"/>
          <p:nvPr/>
        </p:nvSpPr>
        <p:spPr>
          <a:xfrm>
            <a:off x="2688869" y="7365700"/>
            <a:ext cx="344027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Негибкость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Создание диаграмм Ганта"/>
          <p:cNvSpPr txBox="1"/>
          <p:nvPr>
            <p:ph type="title"/>
          </p:nvPr>
        </p:nvSpPr>
        <p:spPr>
          <a:xfrm>
            <a:off x="1759788" y="0"/>
            <a:ext cx="21548788" cy="2070339"/>
          </a:xfrm>
          <a:prstGeom prst="rect">
            <a:avLst/>
          </a:prstGeom>
        </p:spPr>
        <p:txBody>
          <a:bodyPr/>
          <a:lstStyle>
            <a:lvl1pPr defTabSz="2389571">
              <a:defRPr spc="-294" sz="7840"/>
            </a:lvl1pPr>
          </a:lstStyle>
          <a:p>
            <a:pPr/>
            <a:r>
              <a:t>Программы для построения диаграммы Ганта</a:t>
            </a:r>
          </a:p>
        </p:txBody>
      </p:sp>
      <p:sp>
        <p:nvSpPr>
          <p:cNvPr id="247" name="Зависимости"/>
          <p:cNvSpPr txBox="1"/>
          <p:nvPr/>
        </p:nvSpPr>
        <p:spPr>
          <a:xfrm>
            <a:off x="446808" y="3487962"/>
            <a:ext cx="23718416" cy="886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800">
                <a:solidFill>
                  <a:srgbClr val="FFFFFF"/>
                </a:solidFill>
              </a:defRPr>
            </a:pPr>
            <a:r>
              <a:t>1. Microsoft Excel (или </a:t>
            </a:r>
            <a:r>
              <a:t>PowerPoint</a:t>
            </a:r>
            <a:r>
              <a:t>).</a:t>
            </a:r>
          </a:p>
          <a:p>
            <a:pPr algn="l">
              <a:defRPr b="1" sz="4800">
                <a:solidFill>
                  <a:srgbClr val="FFFFFF"/>
                </a:solidFill>
              </a:defRPr>
            </a:pPr>
            <a:r>
              <a:t>2. Google Таблицы.</a:t>
            </a:r>
          </a:p>
          <a:p>
            <a:pPr algn="l">
              <a:defRPr b="1" sz="4800">
                <a:solidFill>
                  <a:srgbClr val="FFFFFF"/>
                </a:solidFill>
              </a:defRPr>
            </a:pPr>
            <a:r>
              <a:t>3. Microsoft Project.</a:t>
            </a:r>
            <a:r>
              <a:rPr b="0"/>
              <a:t> </a:t>
            </a:r>
          </a:p>
          <a:p>
            <a:pPr algn="l">
              <a:defRPr b="1" sz="4800">
                <a:solidFill>
                  <a:srgbClr val="FFFFFF"/>
                </a:solidFill>
              </a:defRPr>
            </a:pPr>
            <a:r>
              <a:t>4. Smartsheet.</a:t>
            </a:r>
            <a:r>
              <a:rPr b="0"/>
              <a:t> </a:t>
            </a:r>
          </a:p>
          <a:p>
            <a:pPr algn="l">
              <a:defRPr b="1" sz="4800">
                <a:solidFill>
                  <a:srgbClr val="FFFFFF"/>
                </a:solidFill>
              </a:defRPr>
            </a:pPr>
            <a:r>
              <a:t>5. GanttPRO.</a:t>
            </a:r>
            <a:r>
              <a:rPr b="0"/>
              <a:t> </a:t>
            </a:r>
          </a:p>
          <a:p>
            <a:pPr algn="l">
              <a:defRPr b="1" sz="4800">
                <a:solidFill>
                  <a:srgbClr val="FFFFFF"/>
                </a:solidFill>
              </a:defRPr>
            </a:pPr>
            <a:r>
              <a:t>6. RealtimeBoard. </a:t>
            </a:r>
          </a:p>
          <a:p>
            <a:pPr algn="l">
              <a:defRPr b="1" sz="4800">
                <a:solidFill>
                  <a:srgbClr val="FFFFFF"/>
                </a:solidFill>
              </a:defRPr>
            </a:pP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Для создания диаграмм Ганта также можно использовать следующие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онлайн-инструменты:  </a:t>
            </a:r>
            <a:r>
              <a:t>RoadMap Planner</a:t>
            </a:r>
            <a:r>
              <a:t>; </a:t>
            </a:r>
            <a:r>
              <a:t>RoadMunc</a:t>
            </a:r>
            <a:r>
              <a:t>; </a:t>
            </a:r>
            <a:r>
              <a:t>Hygger</a:t>
            </a:r>
            <a:r>
              <a:t>; </a:t>
            </a:r>
            <a:r>
              <a:t>Proofhub</a:t>
            </a:r>
            <a:r>
              <a:t>; </a:t>
            </a:r>
            <a:r>
              <a:t>Taskworld</a:t>
            </a:r>
            <a:r>
              <a:t>; 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  <a:r>
              <a:t>Celoxis</a:t>
            </a:r>
            <a:r>
              <a:t>; </a:t>
            </a:r>
            <a:r>
              <a:t>ProjectInsight</a:t>
            </a:r>
            <a:r>
              <a:t>; </a:t>
            </a:r>
            <a:r>
              <a:t>VisionFlow</a:t>
            </a:r>
            <a:r>
              <a:rPr u="sng"/>
              <a:t>.</a:t>
            </a:r>
          </a:p>
          <a:p>
            <a:pPr algn="l">
              <a:defRPr sz="4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Заголовок 1"/>
          <p:cNvSpPr txBox="1"/>
          <p:nvPr>
            <p:ph type="title"/>
          </p:nvPr>
        </p:nvSpPr>
        <p:spPr>
          <a:xfrm>
            <a:off x="220377" y="-1"/>
            <a:ext cx="21384564" cy="2207561"/>
          </a:xfrm>
          <a:prstGeom prst="rect">
            <a:avLst/>
          </a:prstGeom>
        </p:spPr>
        <p:txBody>
          <a:bodyPr/>
          <a:lstStyle>
            <a:lvl1pPr>
              <a:defRPr spc="-300" sz="8800"/>
            </a:lvl1pPr>
          </a:lstStyle>
          <a:p>
            <a:pPr/>
            <a:r>
              <a:t>Построение диаграммы в Microsoft Excel </a:t>
            </a:r>
          </a:p>
        </p:txBody>
      </p:sp>
      <p:pic>
        <p:nvPicPr>
          <p:cNvPr id="252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rcRect l="0" t="19935" r="0" b="22201"/>
          <a:stretch>
            <a:fillRect/>
          </a:stretch>
        </p:blipFill>
        <p:spPr>
          <a:xfrm>
            <a:off x="220377" y="2868705"/>
            <a:ext cx="24016773" cy="78172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Зависимости"/>
          <p:cNvSpPr txBox="1"/>
          <p:nvPr/>
        </p:nvSpPr>
        <p:spPr>
          <a:xfrm>
            <a:off x="586311" y="11838058"/>
            <a:ext cx="22452984" cy="15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Для построения можно также использовать встроенный шаблон</a:t>
            </a:r>
          </a:p>
          <a:p>
            <a:pPr>
              <a:defRPr sz="4800">
                <a:solidFill>
                  <a:srgbClr val="FFFFFF"/>
                </a:solidFill>
              </a:defRPr>
            </a:pPr>
            <a:r>
              <a:t>«Планировщик проекта на основе диаграммы Ганта»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